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Default Extension="gif" ContentType="image/gif"/>
  <Override PartName="/ppt/slides/slide69.xml" ContentType="application/vnd.openxmlformats-officedocument.presentationml.slide+xml"/>
  <Override PartName="/ppt/slides/slide14.xml" ContentType="application/vnd.openxmlformats-officedocument.presentationml.slide+xml"/>
  <Default Extension="rels" ContentType="application/vnd.openxmlformats-package.relationships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327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28" r:id="rId61"/>
    <p:sldId id="314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9" r:id="rId7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AFD6A-1AD6-734E-971E-EF6B9CD24B7F}" type="datetimeFigureOut">
              <a:rPr lang="en-US" smtClean="0"/>
              <a:pPr/>
              <a:t>3/17/11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1C98E-7510-564E-9BFF-C54979521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7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9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0.jpeg"/><Relationship Id="rId3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3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5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6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7.gi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9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0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2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3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4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5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6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7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9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0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1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2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3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4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5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6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gi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8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9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br>
              <a:rPr lang="en-US" dirty="0" smtClean="0"/>
            </a:br>
            <a:r>
              <a:rPr lang="en-US" dirty="0" smtClean="0"/>
              <a:t>Weeks 1-5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</a:t>
            </a:r>
            <a:endParaRPr lang="en-US" dirty="0" smtClean="0"/>
          </a:p>
          <a:p>
            <a:r>
              <a:rPr lang="en-US" dirty="0" smtClean="0"/>
              <a:t>#9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Unobtrusive 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conspicuous or attracting attention. </a:t>
            </a:r>
            <a:endParaRPr lang="en-US" sz="2800" dirty="0"/>
          </a:p>
        </p:txBody>
      </p:sp>
      <p:pic>
        <p:nvPicPr>
          <p:cNvPr id="9" name="Content Placeholder 8" descr="camouflage-animal-hide-50000.jpg"/>
          <p:cNvPicPr>
            <a:picLocks noGrp="1" noChangeAspect="1"/>
          </p:cNvPicPr>
          <p:nvPr>
            <p:ph idx="1"/>
          </p:nvPr>
        </p:nvPicPr>
        <p:blipFill>
          <a:blip r:embed="rId2"/>
          <a:srcRect t="-61819" b="-61819"/>
          <a:stretch>
            <a:fillRect/>
          </a:stretch>
        </p:blipFill>
        <p:spPr/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  <a:endParaRPr 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Adversary </a:t>
            </a:r>
            <a:endParaRPr lang="en-US" sz="3600" dirty="0"/>
          </a:p>
        </p:txBody>
      </p:sp>
      <p:pic>
        <p:nvPicPr>
          <p:cNvPr id="7" name="Content Placeholder 6" descr="police-shooting-target-paper-poster-23x35-25-targets_16040825460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223" r="-822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One's opponent in a contest, conflict, or dispute. </a:t>
            </a:r>
            <a:endParaRPr lang="en-US" sz="28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Advocate </a:t>
            </a:r>
            <a:endParaRPr lang="en-US" sz="3600" dirty="0"/>
          </a:p>
        </p:txBody>
      </p:sp>
      <p:pic>
        <p:nvPicPr>
          <p:cNvPr id="7" name="Content Placeholder 6" descr="Advocat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252" b="-7252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person who publicly supports or recommends a particular cause or policy. </a:t>
            </a:r>
            <a:endParaRPr lang="en-US" sz="28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Artisan </a:t>
            </a:r>
            <a:endParaRPr lang="en-US" sz="3600" dirty="0"/>
          </a:p>
        </p:txBody>
      </p:sp>
      <p:pic>
        <p:nvPicPr>
          <p:cNvPr id="9" name="Content Placeholder 8" descr="0511-0709-0615-2625_Potter_clipart_imag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061" b="-706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worker in a skilled trade, esp. one that involves making things by hand. </a:t>
            </a:r>
            <a:endParaRPr lang="en-US" sz="28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Ascetic </a:t>
            </a:r>
            <a:endParaRPr lang="en-US" sz="3600" dirty="0"/>
          </a:p>
        </p:txBody>
      </p:sp>
      <p:pic>
        <p:nvPicPr>
          <p:cNvPr id="7" name="Content Placeholder 6" descr="worldreligion.gif"/>
          <p:cNvPicPr>
            <a:picLocks noGrp="1" noChangeAspect="1"/>
          </p:cNvPicPr>
          <p:nvPr>
            <p:ph idx="1"/>
          </p:nvPr>
        </p:nvPicPr>
        <p:blipFill>
          <a:blip r:embed="rId2"/>
          <a:srcRect t="-10735" b="-10735"/>
          <a:stretch>
            <a:fillRect/>
          </a:stretch>
        </p:blipFill>
        <p:spPr>
          <a:xfrm>
            <a:off x="3575050" y="273051"/>
            <a:ext cx="2749550" cy="314832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characterized by or suggesting the practice of severe self-discipline and abstention from all forms of indulgence, typically for religious reasons. </a:t>
            </a:r>
            <a:endParaRPr lang="en-US" sz="2800" dirty="0"/>
          </a:p>
        </p:txBody>
      </p:sp>
      <p:pic>
        <p:nvPicPr>
          <p:cNvPr id="8" name="Picture 7" descr="become-celibate-200X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273051"/>
            <a:ext cx="2656622" cy="3148320"/>
          </a:xfrm>
          <a:prstGeom prst="rect">
            <a:avLst/>
          </a:prstGeom>
        </p:spPr>
      </p:pic>
      <p:pic>
        <p:nvPicPr>
          <p:cNvPr id="9" name="Picture 8" descr="Unknown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3428999"/>
            <a:ext cx="2859087" cy="2859087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Charlatan </a:t>
            </a:r>
            <a:endParaRPr lang="en-US" sz="3600" dirty="0"/>
          </a:p>
        </p:txBody>
      </p:sp>
      <p:pic>
        <p:nvPicPr>
          <p:cNvPr id="7" name="Content Placeholder 6" descr="drxnote.png"/>
          <p:cNvPicPr>
            <a:picLocks noGrp="1" noChangeAspect="1"/>
          </p:cNvPicPr>
          <p:nvPr>
            <p:ph idx="1"/>
          </p:nvPr>
        </p:nvPicPr>
        <p:blipFill>
          <a:blip r:embed="rId2"/>
          <a:srcRect t="-7580" b="-7580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a person falsely claiming to have a special knowledge or skill; a fraud. </a:t>
            </a:r>
            <a:endParaRPr lang="en-US" sz="28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465513" y="273050"/>
            <a:ext cx="5678487" cy="5605463"/>
          </a:xfrm>
          <a:prstGeom prst="line">
            <a:avLst/>
          </a:prstGeom>
          <a:effectLst>
            <a:glow rad="190500">
              <a:schemeClr val="accent6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398045" y="380206"/>
            <a:ext cx="5853110" cy="5638799"/>
          </a:xfrm>
          <a:prstGeom prst="line">
            <a:avLst/>
          </a:prstGeom>
          <a:effectLst>
            <a:glow rad="190500">
              <a:schemeClr val="accent6"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Hedonist </a:t>
            </a:r>
            <a:endParaRPr lang="en-US" sz="3600" dirty="0"/>
          </a:p>
        </p:txBody>
      </p:sp>
      <p:pic>
        <p:nvPicPr>
          <p:cNvPr id="7" name="Content Placeholder 6" descr="About-Spas-Spas-Health-Tips.jpg"/>
          <p:cNvPicPr>
            <a:picLocks noGrp="1" noChangeAspect="1"/>
          </p:cNvPicPr>
          <p:nvPr>
            <p:ph idx="1"/>
          </p:nvPr>
        </p:nvPicPr>
        <p:blipFill>
          <a:blip r:embed="rId2"/>
          <a:srcRect t="-9870" b="-9870"/>
          <a:stretch>
            <a:fillRect/>
          </a:stretch>
        </p:blipFill>
        <p:spPr>
          <a:xfrm>
            <a:off x="457200" y="3360674"/>
            <a:ext cx="3054350" cy="3497326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pursuit of pleasure; sensual self-indulgence. </a:t>
            </a:r>
            <a:endParaRPr lang="en-US" sz="2800" dirty="0"/>
          </a:p>
        </p:txBody>
      </p:sp>
      <p:pic>
        <p:nvPicPr>
          <p:cNvPr id="8" name="Picture 7" descr="helsinki-sp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0292" y="273050"/>
            <a:ext cx="5081907" cy="338455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Orator </a:t>
            </a:r>
            <a:endParaRPr lang="en-US" sz="3600" dirty="0"/>
          </a:p>
        </p:txBody>
      </p:sp>
      <p:pic>
        <p:nvPicPr>
          <p:cNvPr id="7" name="Content Placeholder 6" descr="public-speaking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6148" b="-36148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public speaker, esp. one who is eloquent or skilled. </a:t>
            </a:r>
            <a:endParaRPr lang="en-US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Pariah </a:t>
            </a:r>
            <a:endParaRPr lang="en-US" sz="3600" dirty="0"/>
          </a:p>
        </p:txBody>
      </p:sp>
      <p:pic>
        <p:nvPicPr>
          <p:cNvPr id="8" name="Content Placeholder 7" descr="04dc15958cutcast.jpg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6335" b="-26335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outcast </a:t>
            </a:r>
            <a:endParaRPr lang="en-US" sz="2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1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Raconteur </a:t>
            </a:r>
            <a:endParaRPr lang="en-US" sz="3600" dirty="0"/>
          </a:p>
        </p:txBody>
      </p:sp>
      <p:pic>
        <p:nvPicPr>
          <p:cNvPr id="7" name="Content Placeholder 6" descr="storyteller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539" b="-7539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person who tells anecdotes in a skillful and amusing way. </a:t>
            </a:r>
            <a:endParaRPr lang="en-US" sz="28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Skeptic </a:t>
            </a:r>
            <a:endParaRPr lang="en-US" sz="3600" dirty="0"/>
          </a:p>
        </p:txBody>
      </p:sp>
      <p:pic>
        <p:nvPicPr>
          <p:cNvPr id="7" name="Content Placeholder 6" descr="cynical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014" b="-7014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person inclined to question or doubt all accepted opinions. </a:t>
            </a:r>
            <a:endParaRPr lang="en-US" sz="28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Virtuoso </a:t>
            </a:r>
            <a:endParaRPr lang="en-US" sz="3600" dirty="0"/>
          </a:p>
        </p:txBody>
      </p:sp>
      <p:pic>
        <p:nvPicPr>
          <p:cNvPr id="7" name="Content Placeholder 6" descr="Ludwig-van-Beethoven-portraits-classical-music-5377662-446-57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297" r="-6297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person highly skilled in music or another artistic pursuit. </a:t>
            </a:r>
            <a:endParaRPr lang="en-US" sz="2800" dirty="0"/>
          </a:p>
        </p:txBody>
      </p:sp>
      <p:pic>
        <p:nvPicPr>
          <p:cNvPr id="8" name="Picture 7" descr="il_fullxfull.111110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337243"/>
            <a:ext cx="3048000" cy="278892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3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Extraneous </a:t>
            </a:r>
            <a:endParaRPr lang="en-US" sz="3600" dirty="0"/>
          </a:p>
        </p:txBody>
      </p:sp>
      <p:pic>
        <p:nvPicPr>
          <p:cNvPr id="7" name="Content Placeholder 6" descr="after-much-discussio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42358" b="-42358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irrelevant or unrelated to the subject being dealt with. </a:t>
            </a:r>
            <a:endParaRPr lang="en-US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Frivolous </a:t>
            </a:r>
            <a:endParaRPr lang="en-US" sz="3600" dirty="0"/>
          </a:p>
        </p:txBody>
      </p:sp>
      <p:pic>
        <p:nvPicPr>
          <p:cNvPr id="7" name="Content Placeholder 6" descr="thegmail-priority-mail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6351" b="-1635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having any serious purpose or value. </a:t>
            </a:r>
            <a:endParaRPr lang="en-US" sz="2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Incidental </a:t>
            </a:r>
            <a:endParaRPr lang="en-US" sz="3600" dirty="0"/>
          </a:p>
        </p:txBody>
      </p:sp>
      <p:pic>
        <p:nvPicPr>
          <p:cNvPr id="5" name="Content Placeholder 4" descr="istockphoto_1292996-businessman-pointing-out-little-importanc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587" r="-15587"/>
          <a:stretch>
            <a:fillRect/>
          </a:stretch>
        </p:blipFill>
        <p:spPr/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accompanying but not a major part of something. </a:t>
            </a:r>
            <a:endParaRPr lang="en-US" sz="28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Inconsequential </a:t>
            </a:r>
            <a:endParaRPr lang="en-US" sz="3600" dirty="0"/>
          </a:p>
        </p:txBody>
      </p:sp>
      <p:pic>
        <p:nvPicPr>
          <p:cNvPr id="5" name="Content Placeholder 4" descr="work.6588890.1.flat,550x550,075,f.inconsequential.jpg"/>
          <p:cNvPicPr>
            <a:picLocks noGrp="1" noChangeAspect="1"/>
          </p:cNvPicPr>
          <p:nvPr>
            <p:ph idx="1"/>
          </p:nvPr>
        </p:nvPicPr>
        <p:blipFill>
          <a:blip r:embed="rId2"/>
          <a:srcRect t="-52568" b="-5256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important or significant. </a:t>
            </a:r>
            <a:endParaRPr lang="en-US" sz="28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Irrelevant </a:t>
            </a:r>
            <a:endParaRPr lang="en-US" sz="3600" dirty="0"/>
          </a:p>
        </p:txBody>
      </p:sp>
      <p:pic>
        <p:nvPicPr>
          <p:cNvPr id="5" name="Content Placeholder 4" descr="GroupDiscussio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252" b="-72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connected with or relevant to something. </a:t>
            </a:r>
            <a:endParaRPr lang="en-US" sz="2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Negligible </a:t>
            </a:r>
            <a:endParaRPr lang="en-US" sz="3600" dirty="0"/>
          </a:p>
        </p:txBody>
      </p:sp>
      <p:pic>
        <p:nvPicPr>
          <p:cNvPr id="5" name="Content Placeholder 4" descr="88355556.jpg"/>
          <p:cNvPicPr>
            <a:picLocks noGrp="1" noChangeAspect="1"/>
          </p:cNvPicPr>
          <p:nvPr>
            <p:ph idx="1"/>
          </p:nvPr>
        </p:nvPicPr>
        <p:blipFill>
          <a:blip r:embed="rId2"/>
          <a:srcRect t="-53350" b="-5335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 small or unimportant as to be not worth considering; insignificant. </a:t>
            </a:r>
            <a:endParaRPr lang="en-US" sz="28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Unknown.jpeg"/>
          <p:cNvPicPr>
            <a:picLocks noGrp="1" noChangeAspect="1"/>
          </p:cNvPicPr>
          <p:nvPr>
            <p:ph idx="1"/>
          </p:nvPr>
        </p:nvPicPr>
        <p:blipFill>
          <a:blip r:embed="rId2"/>
          <a:srcRect t="-4096" b="-4096"/>
          <a:stretch>
            <a:fillRect/>
          </a:stretch>
        </p:blipFill>
        <p:spPr/>
      </p:pic>
      <p:sp>
        <p:nvSpPr>
          <p:cNvPr id="7" name="Text Placeholder 11"/>
          <p:cNvSpPr>
            <a:spLocks noGrp="1"/>
          </p:cNvSpPr>
          <p:nvPr>
            <p:ph type="body" sz="half" idx="2"/>
          </p:nvPr>
        </p:nvSpPr>
        <p:spPr/>
        <p:txBody>
          <a:bodyPr anchor="t">
            <a:normAutofit/>
          </a:bodyPr>
          <a:lstStyle/>
          <a:p>
            <a:r>
              <a:rPr lang="en-US" sz="2800" dirty="0"/>
              <a:t>kept secret or done </a:t>
            </a:r>
            <a:r>
              <a:rPr lang="en-US" sz="2800" dirty="0" smtClean="0"/>
              <a:t>secretively. Usually done </a:t>
            </a:r>
            <a:r>
              <a:rPr lang="en-US" sz="2800" dirty="0"/>
              <a:t>illegally or for a bad </a:t>
            </a:r>
            <a:r>
              <a:rPr lang="en-US" sz="2800" dirty="0" smtClean="0"/>
              <a:t>thing.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Hint:</a:t>
            </a:r>
          </a:p>
          <a:p>
            <a:r>
              <a:rPr lang="en-US" sz="2800" dirty="0" smtClean="0"/>
              <a:t>Secret or hidden</a:t>
            </a:r>
          </a:p>
        </p:txBody>
      </p:sp>
      <p:sp>
        <p:nvSpPr>
          <p:cNvPr id="8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Clandestine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Peripheral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pic>
        <p:nvPicPr>
          <p:cNvPr id="5" name="Content Placeholder 4" descr="sideviewofey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9241" b="-2924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of, relating to, or situated on the edge or periphery of something </a:t>
            </a:r>
            <a:endParaRPr lang="en-US" sz="28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Petty </a:t>
            </a:r>
            <a:endParaRPr lang="en-US" sz="3600" dirty="0"/>
          </a:p>
        </p:txBody>
      </p:sp>
      <p:pic>
        <p:nvPicPr>
          <p:cNvPr id="5" name="Content Placeholder 4" descr="madcouple600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6309" b="-3630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of little importance; trivial </a:t>
            </a:r>
            <a:endParaRPr lang="en-US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Superficial </a:t>
            </a:r>
            <a:endParaRPr lang="en-US" sz="3600" dirty="0"/>
          </a:p>
        </p:txBody>
      </p:sp>
      <p:pic>
        <p:nvPicPr>
          <p:cNvPr id="5" name="Content Placeholder 4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t="-2958" b="-295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existing or occurring at or on the surface </a:t>
            </a:r>
          </a:p>
          <a:p>
            <a:endParaRPr lang="en-US" sz="2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Trifling </a:t>
            </a:r>
            <a:endParaRPr lang="en-US" sz="3600" dirty="0"/>
          </a:p>
        </p:txBody>
      </p:sp>
      <p:pic>
        <p:nvPicPr>
          <p:cNvPr id="5" name="Content Placeholder 4" descr="1.JPG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30" r="-13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unimportant or trivial; Frivolous or idle. </a:t>
            </a:r>
            <a:endParaRPr lang="en-US" sz="28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Trivial 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28968" b="-2896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of little value or importance </a:t>
            </a:r>
            <a:endParaRPr lang="en-US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4</a:t>
            </a:r>
            <a:endParaRPr lang="en-US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Acute </a:t>
            </a:r>
            <a:endParaRPr lang="en-US" sz="3600" dirty="0"/>
          </a:p>
        </p:txBody>
      </p:sp>
      <p:pic>
        <p:nvPicPr>
          <p:cNvPr id="5" name="Content Placeholder 4" descr="large_cervical_lumbar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7544" b="-1754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(of a bad, difficult, or unwelcome situation or phenomenon) present or experienced to a severe or intense degree </a:t>
            </a:r>
            <a:endParaRPr lang="en-US" sz="28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Astute 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or showing an ability to accurately assess situations or people and turn this to one’s advantage. </a:t>
            </a:r>
            <a:endParaRPr lang="en-US" sz="2800" dirty="0"/>
          </a:p>
        </p:txBody>
      </p:sp>
      <p:pic>
        <p:nvPicPr>
          <p:cNvPr id="7" name="Content Placeholder 6" descr="bnet-motivatio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137" b="-7137"/>
          <a:stretch>
            <a:fillRect/>
          </a:stretch>
        </p:blipFill>
        <p:spPr/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Discerning </a:t>
            </a:r>
            <a:endParaRPr lang="en-US" sz="3600" dirty="0"/>
          </a:p>
        </p:txBody>
      </p:sp>
      <p:pic>
        <p:nvPicPr>
          <p:cNvPr id="5" name="Content Placeholder 4" descr="DISCERN.gif"/>
          <p:cNvPicPr>
            <a:picLocks noGrp="1" noChangeAspect="1"/>
          </p:cNvPicPr>
          <p:nvPr>
            <p:ph idx="1"/>
          </p:nvPr>
        </p:nvPicPr>
        <p:blipFill>
          <a:blip r:embed="rId2"/>
          <a:srcRect l="-208" r="-20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or showing good judgment. </a:t>
            </a:r>
            <a:endParaRPr lang="en-US" sz="2800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Erudite </a:t>
            </a:r>
            <a:endParaRPr lang="en-US" sz="3600" dirty="0"/>
          </a:p>
        </p:txBody>
      </p:sp>
      <p:pic>
        <p:nvPicPr>
          <p:cNvPr id="5" name="Content Placeholder 4" descr="93296442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31" b="-73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or showing great knowledge or learning. </a:t>
            </a:r>
            <a:endParaRPr lang="en-US" sz="28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Covert</a:t>
            </a:r>
            <a:endParaRPr lang="en-US" sz="3600" dirty="0"/>
          </a:p>
        </p:txBody>
      </p:sp>
      <p:pic>
        <p:nvPicPr>
          <p:cNvPr id="5" name="Content Placeholder 4" descr="400px-Canis_lupus_familiaris_disguise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500" r="-15500"/>
          <a:stretch>
            <a:fillRect/>
          </a:stretch>
        </p:blipFill>
        <p:spPr/>
      </p:pic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openly acknowledged or displayed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Hint: </a:t>
            </a:r>
          </a:p>
          <a:p>
            <a:r>
              <a:rPr lang="en-US" sz="2800" dirty="0" smtClean="0"/>
              <a:t>Concealed or disguised </a:t>
            </a:r>
            <a:endParaRPr lang="en-US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Incisive </a:t>
            </a:r>
            <a:endParaRPr lang="en-US" sz="3600" dirty="0"/>
          </a:p>
        </p:txBody>
      </p:sp>
      <p:pic>
        <p:nvPicPr>
          <p:cNvPr id="5" name="Content Placeholder 4" descr="teacher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252" b="-72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(of a person or mental process) intelligently analytical and clear-thinking. </a:t>
            </a:r>
            <a:endParaRPr lang="en-US" sz="28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Ingenious </a:t>
            </a:r>
            <a:endParaRPr lang="en-US" sz="3600" dirty="0"/>
          </a:p>
        </p:txBody>
      </p:sp>
      <p:pic>
        <p:nvPicPr>
          <p:cNvPr id="5" name="Content Placeholder 4" descr="prof-albert-einstei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702" b="-370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(of a person) clever, original, and inventive. </a:t>
            </a:r>
            <a:endParaRPr lang="en-US" sz="2800" dirty="0"/>
          </a:p>
        </p:txBody>
      </p:sp>
      <p:pic>
        <p:nvPicPr>
          <p:cNvPr id="6" name="Picture 5" descr="Albert_Einstein_signatu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70390">
            <a:off x="1279253" y="5630863"/>
            <a:ext cx="4000500" cy="990600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Judicious</a:t>
            </a:r>
            <a:endParaRPr lang="en-US" sz="3600" dirty="0"/>
          </a:p>
        </p:txBody>
      </p:sp>
      <p:pic>
        <p:nvPicPr>
          <p:cNvPr id="5" name="Content Placeholder 4" descr="AI2008_12success_tips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252" b="-72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having, showing, or done with good judgment or sense</a:t>
            </a:r>
            <a:endParaRPr lang="en-US" sz="28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Perspicacious </a:t>
            </a:r>
            <a:endParaRPr lang="en-US" sz="3600" dirty="0"/>
          </a:p>
        </p:txBody>
      </p:sp>
      <p:pic>
        <p:nvPicPr>
          <p:cNvPr id="6" name="Content Placeholder 5" descr="large_tweak_favewordillustrat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7154" b="-1715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a ready insight into and understanding of things </a:t>
            </a:r>
            <a:endParaRPr lang="en-US" sz="28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Prudent </a:t>
            </a:r>
            <a:endParaRPr lang="en-US" sz="3600" dirty="0"/>
          </a:p>
        </p:txBody>
      </p:sp>
      <p:pic>
        <p:nvPicPr>
          <p:cNvPr id="5" name="Content Placeholder 4" descr="09tax6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2672" b="-1267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acting with or showing care and thought for the future </a:t>
            </a:r>
            <a:endParaRPr lang="en-US" sz="2800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Sagacious </a:t>
            </a:r>
            <a:endParaRPr lang="en-US" sz="3600" dirty="0"/>
          </a:p>
        </p:txBody>
      </p:sp>
      <p:pic>
        <p:nvPicPr>
          <p:cNvPr id="5" name="Content Placeholder 4" descr="bright_idea_business_man_photosculpture-p153201130422192025qdjh_400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252" b="-72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or showing keen mental discernment and good judgment </a:t>
            </a:r>
            <a:endParaRPr lang="en-US" sz="28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Savvy </a:t>
            </a:r>
            <a:endParaRPr lang="en-US" sz="3600" dirty="0"/>
          </a:p>
        </p:txBody>
      </p:sp>
      <p:pic>
        <p:nvPicPr>
          <p:cNvPr id="5" name="Content Placeholder 4" descr="Money-Savvy-Pig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1481" b="-21481"/>
          <a:stretch>
            <a:fillRect/>
          </a:stretch>
        </p:blipFill>
        <p:spPr>
          <a:xfrm>
            <a:off x="3575050" y="228600"/>
            <a:ext cx="5111750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shrewdness and practical knowledge, esp. in politics or business </a:t>
            </a:r>
            <a:endParaRPr lang="en-US" sz="28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5</a:t>
            </a:r>
            <a:endParaRPr lang="en-US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Acrid </a:t>
            </a:r>
            <a:endParaRPr lang="en-US" sz="3600" dirty="0"/>
          </a:p>
        </p:txBody>
      </p:sp>
      <p:pic>
        <p:nvPicPr>
          <p:cNvPr id="5" name="Content Placeholder 4" descr="badbreath.gif"/>
          <p:cNvPicPr>
            <a:picLocks noGrp="1" noChangeAspect="1"/>
          </p:cNvPicPr>
          <p:nvPr>
            <p:ph idx="1"/>
          </p:nvPr>
        </p:nvPicPr>
        <p:blipFill>
          <a:blip r:embed="rId2"/>
          <a:srcRect t="-22794" b="-2279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an irritatingly strong and unpleasant taste or smell </a:t>
            </a:r>
            <a:endParaRPr lang="en-US" sz="28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Arid 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(of land or a climate) having little or no rain; too dry or barren to support vegetation </a:t>
            </a:r>
            <a:endParaRPr lang="en-US" sz="2800" dirty="0"/>
          </a:p>
        </p:txBody>
      </p:sp>
      <p:pic>
        <p:nvPicPr>
          <p:cNvPr id="7" name="Content Placeholder 6" descr="338857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910" r="-3910"/>
          <a:stretch>
            <a:fillRect/>
          </a:stretch>
        </p:blipFill>
        <p:spPr/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Furtive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7" name="Content Placeholder 6" descr="stock-photo-stealthy-thief-49153642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161" b="-116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attempting to avoid notice or attention, typically because of guilt or a belief that discovery would lead to trouble; secretive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Aesthetic </a:t>
            </a:r>
            <a:endParaRPr lang="en-US" sz="3600" dirty="0"/>
          </a:p>
        </p:txBody>
      </p:sp>
      <p:pic>
        <p:nvPicPr>
          <p:cNvPr id="5" name="Content Placeholder 4" descr="royalty-free-beauty-clipart-illustration-73803.jpg"/>
          <p:cNvPicPr>
            <a:picLocks noGrp="1" noChangeAspect="1"/>
          </p:cNvPicPr>
          <p:nvPr>
            <p:ph idx="1"/>
          </p:nvPr>
        </p:nvPicPr>
        <p:blipFill>
          <a:blip r:embed="rId2"/>
          <a:srcRect t="-4525" b="-45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concerned with beauty or the appreciation of beauty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Ascetic </a:t>
            </a:r>
            <a:endParaRPr lang="en-US" sz="3600" dirty="0"/>
          </a:p>
        </p:txBody>
      </p:sp>
      <p:pic>
        <p:nvPicPr>
          <p:cNvPr id="5" name="Content Placeholder 4" descr="ascetic.jpg"/>
          <p:cNvPicPr>
            <a:picLocks noGrp="1" noChangeAspect="1"/>
          </p:cNvPicPr>
          <p:nvPr>
            <p:ph idx="1"/>
          </p:nvPr>
        </p:nvPicPr>
        <p:blipFill>
          <a:blip r:embed="rId2"/>
          <a:srcRect t="-6892" b="-6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characterized by or suggesting the practice of severe self-discipline and abstention from all forms of indulgence, typically for religious reasons </a:t>
            </a:r>
            <a:endParaRPr lang="en-US" sz="28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Atheistic 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theory or belief that God does not exist. </a:t>
            </a:r>
            <a:endParaRPr lang="en-US" sz="2800" dirty="0"/>
          </a:p>
        </p:txBody>
      </p:sp>
      <p:pic>
        <p:nvPicPr>
          <p:cNvPr id="7" name="Content Placeholder 6" descr="No_God.png"/>
          <p:cNvPicPr>
            <a:picLocks noGrp="1" noChangeAspect="1"/>
          </p:cNvPicPr>
          <p:nvPr>
            <p:ph idx="1"/>
          </p:nvPr>
        </p:nvPicPr>
        <p:blipFill>
          <a:blip r:embed="rId2"/>
          <a:srcRect t="-7252" b="-7252"/>
          <a:stretch>
            <a:fillRect/>
          </a:stretch>
        </p:blipFill>
        <p:spPr/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Ambiguous </a:t>
            </a:r>
            <a:endParaRPr lang="en-US" sz="3600" dirty="0"/>
          </a:p>
        </p:txBody>
      </p:sp>
      <p:pic>
        <p:nvPicPr>
          <p:cNvPr id="5" name="Content Placeholder 4" descr="ambiguous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64" r="-406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(of language) open to more than one interpretation; having a double meaning </a:t>
            </a:r>
            <a:endParaRPr lang="en-US" sz="28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Ambivalent </a:t>
            </a:r>
            <a:endParaRPr lang="en-US" sz="3600" dirty="0"/>
          </a:p>
        </p:txBody>
      </p:sp>
      <p:pic>
        <p:nvPicPr>
          <p:cNvPr id="5" name="Content Placeholder 4" descr="stock-vector-a-cartoon-male-character-is-displaying-mixed-emotions-from-happiness-sadness-anger-curiosity-and-20745193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0009" b="-2000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mixed feelings or contradictory ideas about something or someone </a:t>
            </a:r>
            <a:endParaRPr lang="en-US" sz="2800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Coalesce </a:t>
            </a:r>
            <a:endParaRPr lang="en-US" sz="3600" dirty="0"/>
          </a:p>
        </p:txBody>
      </p:sp>
      <p:pic>
        <p:nvPicPr>
          <p:cNvPr id="5" name="Content Placeholder 4" descr="Fuzed.JPG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15706" r="-1570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come together and form one mass or whole </a:t>
            </a:r>
            <a:endParaRPr lang="en-US" sz="2800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Convalesce </a:t>
            </a:r>
            <a:endParaRPr lang="en-US" sz="3600" dirty="0"/>
          </a:p>
        </p:txBody>
      </p:sp>
      <p:pic>
        <p:nvPicPr>
          <p:cNvPr id="5" name="Content Placeholder 4" descr="42-17673015.jpg"/>
          <p:cNvPicPr>
            <a:picLocks noGrp="1" noChangeAspect="1"/>
          </p:cNvPicPr>
          <p:nvPr>
            <p:ph idx="1"/>
          </p:nvPr>
        </p:nvPicPr>
        <p:blipFill>
          <a:blip r:embed="rId2"/>
          <a:srcRect t="-9022" b="-902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recover one's health and strength over a period of time after an illness or operation </a:t>
            </a:r>
            <a:endParaRPr lang="en-US" sz="2800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Delusion </a:t>
            </a:r>
            <a:endParaRPr lang="en-US" sz="3600" dirty="0"/>
          </a:p>
        </p:txBody>
      </p:sp>
      <p:pic>
        <p:nvPicPr>
          <p:cNvPr id="5" name="Content Placeholder 4" descr="delusional-wanna-b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1020" b="-1102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an idiosyncratic belief or impression that is firmly maintained despite being contradicted by what is generally accepted as reality or rational argument, typically a symptom of mental disorder </a:t>
            </a:r>
            <a:endParaRPr lang="en-US" sz="2800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Allusion </a:t>
            </a:r>
            <a:endParaRPr lang="en-US" sz="3600" dirty="0"/>
          </a:p>
        </p:txBody>
      </p:sp>
      <p:pic>
        <p:nvPicPr>
          <p:cNvPr id="5" name="Content Placeholder 4" descr="hwpuppies.JPG.jpeg"/>
          <p:cNvPicPr>
            <a:picLocks noGrp="1" noChangeAspect="1"/>
          </p:cNvPicPr>
          <p:nvPr>
            <p:ph idx="1"/>
          </p:nvPr>
        </p:nvPicPr>
        <p:blipFill>
          <a:blip r:embed="rId2"/>
          <a:srcRect t="-69486" b="-6948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expression designed to call something to mind without mentioning it explicitly; an indirect or passing reference </a:t>
            </a:r>
            <a:endParaRPr lang="en-US" sz="2800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Illusion </a:t>
            </a:r>
            <a:endParaRPr lang="en-US" sz="3600" dirty="0"/>
          </a:p>
        </p:txBody>
      </p:sp>
      <p:pic>
        <p:nvPicPr>
          <p:cNvPr id="5" name="Content Placeholder 4" descr="dali-illusion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526" b="-152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false idea or belief</a:t>
            </a:r>
          </a:p>
          <a:p>
            <a:endParaRPr lang="en-US" sz="2800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Inconspicuous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7" name="Content Placeholder 6" descr="camouflage-animal-hide-140000.jpg"/>
          <p:cNvPicPr>
            <a:picLocks noGrp="1" noChangeAspect="1"/>
          </p:cNvPicPr>
          <p:nvPr>
            <p:ph idx="1"/>
          </p:nvPr>
        </p:nvPicPr>
        <p:blipFill>
          <a:blip r:embed="rId2"/>
          <a:srcRect t="-61819" b="-61819"/>
          <a:stretch>
            <a:fillRect/>
          </a:stretch>
        </p:blipFill>
        <p:spPr>
          <a:xfrm>
            <a:off x="3575050" y="273050"/>
            <a:ext cx="5111750" cy="658495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not clearly visible or attracting attention; not conspicuous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6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Imprudent </a:t>
            </a:r>
            <a:endParaRPr lang="en-US" sz="3600" dirty="0"/>
          </a:p>
        </p:txBody>
      </p:sp>
      <p:pic>
        <p:nvPicPr>
          <p:cNvPr id="5" name="Content Placeholder 4" descr="A_Colorful_Cartoon_Imprudent_Man_Sweating_Profusely_As_an_Arrow_Hits_an_Apple_on_His_Head_Royalty_Free_Clipart_Picture_100709-164941-87505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908" r="-4290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showing care for the consequences of an action; rash </a:t>
            </a:r>
            <a:endParaRPr lang="en-US" sz="2800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Impudent </a:t>
            </a:r>
            <a:endParaRPr lang="en-US" sz="3600" dirty="0"/>
          </a:p>
        </p:txBody>
      </p:sp>
      <p:pic>
        <p:nvPicPr>
          <p:cNvPr id="5" name="Content Placeholder 4" descr="brusqu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4852" b="-48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showing due respect for another person; impertinent </a:t>
            </a:r>
            <a:endParaRPr lang="en-US" sz="28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Indigenous </a:t>
            </a:r>
            <a:endParaRPr lang="en-US" sz="3600" dirty="0"/>
          </a:p>
        </p:txBody>
      </p:sp>
      <p:pic>
        <p:nvPicPr>
          <p:cNvPr id="5" name="Content Placeholder 4" descr="native-american-clip-art-colonists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4509" b="-1450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originating or occurring naturally in a particular place </a:t>
            </a:r>
            <a:endParaRPr lang="en-US" sz="28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Indigent </a:t>
            </a:r>
            <a:endParaRPr lang="en-US" sz="3600" dirty="0"/>
          </a:p>
        </p:txBody>
      </p:sp>
      <p:pic>
        <p:nvPicPr>
          <p:cNvPr id="5" name="Content Placeholder 4" descr="0511-1010-0121-2919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830" b="-783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poor; needy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Indignant </a:t>
            </a:r>
            <a:endParaRPr lang="en-US" sz="3600" dirty="0"/>
          </a:p>
        </p:txBody>
      </p:sp>
      <p:pic>
        <p:nvPicPr>
          <p:cNvPr id="5" name="Content Placeholder 4" descr="ComputerSmashlady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0379" b="-1037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feeling or showing anger or annoyance at what is perceived as unfair treatment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Intimate </a:t>
            </a:r>
            <a:endParaRPr lang="en-US" sz="3600" dirty="0"/>
          </a:p>
        </p:txBody>
      </p:sp>
      <p:pic>
        <p:nvPicPr>
          <p:cNvPr id="5" name="Content Placeholder 4" descr="Sexy_silhouettes_man_and_woman_being_intimate_110221-224136-148009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6335" b="-2633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closely acquainted; familiar, close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Intimidate </a:t>
            </a:r>
            <a:endParaRPr lang="en-US" sz="3600" dirty="0"/>
          </a:p>
        </p:txBody>
      </p:sp>
      <p:pic>
        <p:nvPicPr>
          <p:cNvPr id="5" name="Content Placeholder 4" descr="Unknown.jpeg"/>
          <p:cNvPicPr>
            <a:picLocks noGrp="1" noChangeAspect="1"/>
          </p:cNvPicPr>
          <p:nvPr>
            <p:ph idx="1"/>
          </p:nvPr>
        </p:nvPicPr>
        <p:blipFill>
          <a:blip r:embed="rId2"/>
          <a:srcRect t="-25331" b="-2533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frighten or overawe (someone), esp. in order to make them do what one wants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Obscure </a:t>
            </a:r>
            <a:endParaRPr lang="en-US" sz="3600" dirty="0"/>
          </a:p>
        </p:txBody>
      </p:sp>
      <p:pic>
        <p:nvPicPr>
          <p:cNvPr id="5" name="Content Placeholder 4" descr="images.jpeg"/>
          <p:cNvPicPr>
            <a:picLocks noGrp="1" noChangeAspect="1"/>
          </p:cNvPicPr>
          <p:nvPr>
            <p:ph idx="1"/>
          </p:nvPr>
        </p:nvPicPr>
        <p:blipFill>
          <a:blip r:embed="rId2"/>
          <a:srcRect t="-17986" b="-1798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discovered or known about; uncertain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Obtuse </a:t>
            </a:r>
            <a:endParaRPr lang="en-US" sz="3600" dirty="0"/>
          </a:p>
        </p:txBody>
      </p:sp>
      <p:pic>
        <p:nvPicPr>
          <p:cNvPr id="5" name="Content Placeholder 4" descr="insensitiv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047" b="-204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annoyingly insensitive or slow to understand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Sly</a:t>
            </a:r>
            <a:endParaRPr lang="en-US" sz="3600" dirty="0"/>
          </a:p>
        </p:txBody>
      </p:sp>
      <p:pic>
        <p:nvPicPr>
          <p:cNvPr id="7" name="Content Placeholder 6" descr="swiper.gif"/>
          <p:cNvPicPr>
            <a:picLocks noGrp="1" noChangeAspect="1"/>
          </p:cNvPicPr>
          <p:nvPr>
            <p:ph idx="1"/>
          </p:nvPr>
        </p:nvPicPr>
        <p:blipFill>
          <a:blip r:embed="rId2"/>
          <a:srcRect t="-3503" b="-350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having or showing a cunning and deceitful nature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Ponderable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5" name="Content Placeholder 4" descr="thinking web pic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252" b="-725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having appreciable weight or significance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Ponderous </a:t>
            </a:r>
            <a:endParaRPr lang="en-US" sz="3600" dirty="0"/>
          </a:p>
        </p:txBody>
      </p:sp>
      <p:pic>
        <p:nvPicPr>
          <p:cNvPr id="5" name="Content Placeholder 4" descr="image_weightlifting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6676" b="-2667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slow and clumsy because of great weight 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8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Stealthy </a:t>
            </a:r>
            <a:endParaRPr lang="en-US" sz="3600" dirty="0"/>
          </a:p>
        </p:txBody>
      </p:sp>
      <p:pic>
        <p:nvPicPr>
          <p:cNvPr id="7" name="Content Placeholder 6" descr="ninjas-clip-art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1564" b="-21564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behaving, done, or made in a cautious and surreptitious manner </a:t>
            </a:r>
            <a:endParaRPr lang="en-US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Surreptitious </a:t>
            </a:r>
            <a:endParaRPr lang="en-US" sz="3600" dirty="0"/>
          </a:p>
        </p:txBody>
      </p:sp>
      <p:pic>
        <p:nvPicPr>
          <p:cNvPr id="7" name="Content Placeholder 6" descr="Russian-Doll-Hiding-Plac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1495" r="-21495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kept secret, esp. because it would not be approved of.</a:t>
            </a:r>
            <a:endParaRPr lang="en-US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2581</TotalTime>
  <Words>816</Words>
  <Application>Microsoft Macintosh PowerPoint</Application>
  <PresentationFormat>On-screen Show (4:3)</PresentationFormat>
  <Paragraphs>146</Paragraphs>
  <Slides>72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Vocabulary  Weeks 1-5</vt:lpstr>
      <vt:lpstr>Lesson 1</vt:lpstr>
      <vt:lpstr>Clandestine </vt:lpstr>
      <vt:lpstr>Covert</vt:lpstr>
      <vt:lpstr>Furtive </vt:lpstr>
      <vt:lpstr>Inconspicuous </vt:lpstr>
      <vt:lpstr>Sly</vt:lpstr>
      <vt:lpstr>Stealthy </vt:lpstr>
      <vt:lpstr>Surreptitious </vt:lpstr>
      <vt:lpstr>Unobtrusive </vt:lpstr>
      <vt:lpstr>Lesson 2</vt:lpstr>
      <vt:lpstr>Adversary </vt:lpstr>
      <vt:lpstr>Advocate </vt:lpstr>
      <vt:lpstr>Artisan </vt:lpstr>
      <vt:lpstr>Ascetic </vt:lpstr>
      <vt:lpstr>Charlatan </vt:lpstr>
      <vt:lpstr>Hedonist </vt:lpstr>
      <vt:lpstr>Orator </vt:lpstr>
      <vt:lpstr>Pariah </vt:lpstr>
      <vt:lpstr>Raconteur </vt:lpstr>
      <vt:lpstr>Skeptic </vt:lpstr>
      <vt:lpstr>Virtuoso </vt:lpstr>
      <vt:lpstr>Lesson 3</vt:lpstr>
      <vt:lpstr>Extraneous </vt:lpstr>
      <vt:lpstr>Frivolous </vt:lpstr>
      <vt:lpstr>Incidental </vt:lpstr>
      <vt:lpstr>Inconsequential </vt:lpstr>
      <vt:lpstr>Irrelevant </vt:lpstr>
      <vt:lpstr>Negligible </vt:lpstr>
      <vt:lpstr>Peripheral </vt:lpstr>
      <vt:lpstr>Petty </vt:lpstr>
      <vt:lpstr>Superficial </vt:lpstr>
      <vt:lpstr>Trifling </vt:lpstr>
      <vt:lpstr>Trivial </vt:lpstr>
      <vt:lpstr>Lesson 4</vt:lpstr>
      <vt:lpstr>Acute </vt:lpstr>
      <vt:lpstr>Astute </vt:lpstr>
      <vt:lpstr>Discerning </vt:lpstr>
      <vt:lpstr>Erudite </vt:lpstr>
      <vt:lpstr>Incisive </vt:lpstr>
      <vt:lpstr>Ingenious </vt:lpstr>
      <vt:lpstr>Judicious</vt:lpstr>
      <vt:lpstr>Perspicacious </vt:lpstr>
      <vt:lpstr>Prudent </vt:lpstr>
      <vt:lpstr>Sagacious </vt:lpstr>
      <vt:lpstr>Savvy </vt:lpstr>
      <vt:lpstr>Lesson 5</vt:lpstr>
      <vt:lpstr>Acrid </vt:lpstr>
      <vt:lpstr>Arid </vt:lpstr>
      <vt:lpstr>Aesthetic </vt:lpstr>
      <vt:lpstr>Ascetic </vt:lpstr>
      <vt:lpstr>Atheistic </vt:lpstr>
      <vt:lpstr>Ambiguous </vt:lpstr>
      <vt:lpstr>Ambivalent </vt:lpstr>
      <vt:lpstr>Coalesce </vt:lpstr>
      <vt:lpstr>Convalesce </vt:lpstr>
      <vt:lpstr>Delusion </vt:lpstr>
      <vt:lpstr>Allusion </vt:lpstr>
      <vt:lpstr>Illusion </vt:lpstr>
      <vt:lpstr>Lesson 6</vt:lpstr>
      <vt:lpstr>Imprudent </vt:lpstr>
      <vt:lpstr>Impudent </vt:lpstr>
      <vt:lpstr>Indigenous </vt:lpstr>
      <vt:lpstr>Indigent </vt:lpstr>
      <vt:lpstr>Indignant </vt:lpstr>
      <vt:lpstr>Intimate </vt:lpstr>
      <vt:lpstr>Intimidate </vt:lpstr>
      <vt:lpstr>Obscure </vt:lpstr>
      <vt:lpstr>Obtuse </vt:lpstr>
      <vt:lpstr>Ponderable </vt:lpstr>
      <vt:lpstr>Ponderous </vt:lpstr>
      <vt:lpstr>The End 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 Weeks 1-5</dc:title>
  <dc:creator>Amanda Nicole Toledo</dc:creator>
  <cp:lastModifiedBy>Stephanie Suber</cp:lastModifiedBy>
  <cp:revision>24</cp:revision>
  <dcterms:created xsi:type="dcterms:W3CDTF">2011-03-17T16:42:06Z</dcterms:created>
  <dcterms:modified xsi:type="dcterms:W3CDTF">2011-03-17T16:46:03Z</dcterms:modified>
</cp:coreProperties>
</file>